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559675" cy="1069181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hkRBxqYmG0TBx5z7XbPVeJpDY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B292C0"/>
    <a:srgbClr val="659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598" autoAdjust="0"/>
  </p:normalViewPr>
  <p:slideViewPr>
    <p:cSldViewPr snapToGrid="0">
      <p:cViewPr>
        <p:scale>
          <a:sx n="130" d="100"/>
          <a:sy n="130" d="100"/>
        </p:scale>
        <p:origin x="-1890" y="858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handoutMaster" Target="handoutMasters/handoutMaster1.xml"/><Relationship Id="rId10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8251" y="0"/>
            <a:ext cx="2889250" cy="49688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98AE4BA0-E287-4C1C-8B7A-D0D34D2CB3A2}" type="datetimeFigureOut">
              <a:rPr lang="fr-FR" smtClean="0"/>
              <a:t>24/04/2023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8251" y="9428164"/>
            <a:ext cx="2889250" cy="496887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972A8AB3-0308-4355-83EA-9860F25F56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506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66" tIns="94766" rIns="94766" bIns="94766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867882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3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66" tIns="94766" rIns="94766" bIns="9476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207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" name="Google Shape;40;p3:notes"/>
          <p:cNvSpPr txBox="1">
            <a:spLocks noGrp="1"/>
          </p:cNvSpPr>
          <p:nvPr>
            <p:ph type="body" idx="1"/>
          </p:nvPr>
        </p:nvSpPr>
        <p:spPr>
          <a:xfrm>
            <a:off x="666909" y="4715155"/>
            <a:ext cx="533527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766" tIns="94766" rIns="94766" bIns="94766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9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0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2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31" name="Google Shape;31;p1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4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66561"/>
            <a:ext cx="7559999" cy="10693744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"/>
          <p:cNvSpPr/>
          <p:nvPr/>
        </p:nvSpPr>
        <p:spPr>
          <a:xfrm>
            <a:off x="746150" y="481520"/>
            <a:ext cx="622523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600" b="1" dirty="0" smtClean="0"/>
              <a:t>MENUS SCOLAIRE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600" b="1" dirty="0" smtClean="0"/>
              <a:t>du mardi 9 mai au vendredi 2 juin 2023   </a:t>
            </a:r>
            <a:endParaRPr sz="1600" b="1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89062"/>
              </p:ext>
            </p:extLst>
          </p:nvPr>
        </p:nvGraphicFramePr>
        <p:xfrm>
          <a:off x="1016812" y="1066257"/>
          <a:ext cx="6123823" cy="2589098"/>
        </p:xfrm>
        <a:graphic>
          <a:graphicData uri="http://schemas.openxmlformats.org/drawingml/2006/table">
            <a:tbl>
              <a:tblPr/>
              <a:tblGrid>
                <a:gridCol w="117044"/>
                <a:gridCol w="312162"/>
                <a:gridCol w="1126544"/>
                <a:gridCol w="1126544"/>
                <a:gridCol w="1126544"/>
                <a:gridCol w="1188441"/>
                <a:gridCol w="1126544"/>
              </a:tblGrid>
              <a:tr h="221218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 smtClean="0">
                          <a:solidFill>
                            <a:schemeClr val="bg1"/>
                          </a:solidFill>
                          <a:effectLst/>
                        </a:rPr>
                        <a:t>LUNDI</a:t>
                      </a:r>
                      <a:endParaRPr lang="fr-FR" sz="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>
                          <a:solidFill>
                            <a:schemeClr val="bg1"/>
                          </a:solidFill>
                          <a:effectLst/>
                        </a:rPr>
                        <a:t>MARDI</a:t>
                      </a: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 smtClean="0">
                          <a:solidFill>
                            <a:schemeClr val="bg1"/>
                          </a:solidFill>
                          <a:effectLst/>
                          <a:latin typeface="Source Sans Pro"/>
                        </a:rPr>
                        <a:t>MERCREDI</a:t>
                      </a:r>
                      <a:endParaRPr lang="fr-FR" sz="600" b="1" dirty="0">
                        <a:solidFill>
                          <a:schemeClr val="bg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>
                          <a:solidFill>
                            <a:schemeClr val="bg1"/>
                          </a:solidFill>
                          <a:effectLst/>
                        </a:rPr>
                        <a:t>JEUDI</a:t>
                      </a: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>
                          <a:solidFill>
                            <a:schemeClr val="bg1"/>
                          </a:solidFill>
                          <a:effectLst/>
                          <a:latin typeface="Source Sans Pro"/>
                        </a:rPr>
                        <a:t>VENDREDI</a:t>
                      </a: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</a:tr>
              <a:tr h="139252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fr-FR" sz="8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MAI</a:t>
                      </a:r>
                      <a:endParaRPr lang="fr-FR" sz="8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vert="vert27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33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mardi 9 au vendredi 12 mai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vert="vert27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 smtClean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3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u="none" dirty="0" smtClean="0">
                          <a:effectLst/>
                          <a:latin typeface="Source Sans Pro"/>
                        </a:rPr>
                        <a:t>MENU</a:t>
                      </a:r>
                      <a:r>
                        <a:rPr lang="fr-FR" sz="700" b="1" u="none" baseline="0" dirty="0" smtClean="0">
                          <a:effectLst/>
                          <a:latin typeface="Source Sans Pro"/>
                        </a:rPr>
                        <a:t> VÉGÉTARIEN</a:t>
                      </a:r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3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3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603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8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8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3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3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3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1775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8C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RADIS ROSE ET VINAIGRETTE FROMAGE BLANC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C88C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7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DE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POMMES DE TERRES AU THON CORNICHONS VINAIGRETTE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D7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CÉLERI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RAPÉ RÉMOULADE</a:t>
                      </a:r>
                      <a:endParaRPr lang="fr-FR" sz="700" b="1" dirty="0" smtClean="0">
                        <a:effectLst/>
                        <a:latin typeface="Source Sans Pro"/>
                      </a:endParaRPr>
                    </a:p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60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PÂTÉ DE CAMPAGNE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LR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C8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57803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</a:rPr>
                        <a:t>FÉRIÉ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8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RAVIOLIS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AU FROMAGE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608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3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QUICHE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LORRAINE</a:t>
                      </a:r>
                      <a:endParaRPr lang="fr-FR" sz="700" b="1" baseline="0" dirty="0" smtClean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3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3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NUGGETS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POULET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3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FILET DE MERLU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MSC SAUCE CURRY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1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4682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8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E08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VERTE VINAIGRETTE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1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COURGETTES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BÉCHAMEL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41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67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SEMOULE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3067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2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785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8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EMMENTAL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BIO RAPÉ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8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YAOURT 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SUCRÉ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8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FROMAGE BLANC 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8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5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CANTAL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AOP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30C5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785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FLAN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NAPPÉ CARAMEL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COMPOTE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FRAICHE POMME FLEUR D’ORANGER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008000"/>
                          </a:solidFill>
                          <a:effectLst/>
                          <a:latin typeface="Source Sans Pro"/>
                        </a:rPr>
                        <a:t>CAKE</a:t>
                      </a:r>
                      <a:r>
                        <a:rPr lang="fr-FR" sz="700" b="1" baseline="0" dirty="0" smtClean="0">
                          <a:solidFill>
                            <a:srgbClr val="008000"/>
                          </a:solidFill>
                          <a:effectLst/>
                          <a:latin typeface="Source Sans Pro"/>
                        </a:rPr>
                        <a:t> AUX PEPITES DE CHOCOLAT DU CHEF (FARINE BIO)</a:t>
                      </a:r>
                      <a:endParaRPr lang="fr-FR" sz="700" b="1" dirty="0">
                        <a:solidFill>
                          <a:srgbClr val="0080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POMME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50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004499"/>
              </p:ext>
            </p:extLst>
          </p:nvPr>
        </p:nvGraphicFramePr>
        <p:xfrm>
          <a:off x="1016813" y="3688284"/>
          <a:ext cx="6130979" cy="6577306"/>
        </p:xfrm>
        <a:graphic>
          <a:graphicData uri="http://schemas.openxmlformats.org/drawingml/2006/table">
            <a:tbl>
              <a:tblPr/>
              <a:tblGrid>
                <a:gridCol w="146304"/>
                <a:gridCol w="285975"/>
                <a:gridCol w="1118835"/>
                <a:gridCol w="1156351"/>
                <a:gridCol w="1074493"/>
                <a:gridCol w="1163958"/>
                <a:gridCol w="1185063"/>
              </a:tblGrid>
              <a:tr h="120684">
                <a:tc>
                  <a:txBody>
                    <a:bodyPr/>
                    <a:lstStyle/>
                    <a:p>
                      <a:pPr algn="ctr" rtl="0" fontAlgn="ctr"/>
                      <a:endParaRPr lang="fr-FR" sz="8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lundi 15 au mercredi 17 mai 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MENU</a:t>
                      </a:r>
                      <a:r>
                        <a:rPr lang="fr-FR" sz="700" b="1" baseline="0" dirty="0" smtClean="0">
                          <a:effectLst/>
                        </a:rPr>
                        <a:t> VÉGÉTARIEN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2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sng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D2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700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38619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CAROTTES RAPÉES VINAIGRETTE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51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HARICOTS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VERTS BIO VINAIGRETTE PERSILLÉE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51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DE BLÉ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ARLEQUIN VINAIGRETTE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369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LENTILLES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BIO À L’INDIENNE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CHIPOLATAS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LR AU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JUS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FILET DE COLIN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MSC SAUCE CITRON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FÉRIÉ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PONT ASCENCION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73683">
                <a:tc>
                  <a:txBody>
                    <a:bodyPr/>
                    <a:lstStyle/>
                    <a:p>
                      <a:pPr rtl="0" fontAlgn="ctr"/>
                      <a:endParaRPr lang="fr-FR" sz="800" b="1" i="0" u="none" strike="noStrike" cap="none" dirty="0">
                        <a:solidFill>
                          <a:srgbClr val="FFFFFF"/>
                        </a:solidFill>
                        <a:effectLst/>
                        <a:latin typeface="Source Sans Pr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D4B4"/>
                    </a:solidFill>
                  </a:tcPr>
                </a:tc>
              </a:tr>
              <a:tr h="310667">
                <a:tc rowSpan="2"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RIZ BIO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POMMES DE TERRE SAUTÉES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EPINARDS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À LA VACHE QUI RIT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369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CANCOILLOTTE IGP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CAMEMBERT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SUISSE SUCRÉ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C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273683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C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155333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LIÉGEOIS CHOCOLAT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BANANE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FEUILLETÉ ABRICOTS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259498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10953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lundi 22 au vendredi 26 mai 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MENU VÉGÉTARIEN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fr-FR" sz="700" b="1" u="sng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u="sng" dirty="0" smtClean="0">
                          <a:effectLst/>
                          <a:latin typeface="Source Sans Pro"/>
                        </a:rPr>
                        <a:t>KEBAB C’EST TOI LE CHEF</a:t>
                      </a:r>
                      <a:r>
                        <a:rPr lang="fr-FR" sz="700" b="1" u="sng" baseline="0" dirty="0" smtClean="0">
                          <a:effectLst/>
                          <a:latin typeface="Source Sans Pro"/>
                        </a:rPr>
                        <a:t> !</a:t>
                      </a:r>
                      <a:endParaRPr lang="fr-FR" sz="700" b="1" u="sng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01479">
                <a:tc rowSpan="3">
                  <a:txBody>
                    <a:bodyPr/>
                    <a:lstStyle/>
                    <a:p>
                      <a:endParaRPr lang="fr-FR" dirty="0"/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119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b="1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6083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RADIS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ROSES, SEL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CONCOMBRE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</a:t>
                      </a:r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VINAIGRETTE À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L’ÉCHALOTE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SALADE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DE COQUILLETTES BIO TOMATES MAIS VINAIGRETTE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CHORIZO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</a:t>
                      </a:r>
                      <a:r>
                        <a:rPr lang="fr-FR" sz="700" b="1" baseline="0" smtClean="0">
                          <a:effectLst/>
                          <a:latin typeface="Source Sans Pro"/>
                        </a:rPr>
                        <a:t>ET </a:t>
                      </a:r>
                      <a:r>
                        <a:rPr lang="fr-FR" sz="700" b="1" baseline="0" smtClean="0">
                          <a:effectLst/>
                          <a:latin typeface="Source Sans Pro"/>
                        </a:rPr>
                        <a:t>CORNICHON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ICEBERG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VINAIGRETTE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48810">
                <a:tc>
                  <a:txBody>
                    <a:bodyPr/>
                    <a:lstStyle/>
                    <a:p>
                      <a:pPr algn="ctr" rtl="0" fontAlgn="ctr"/>
                      <a:endParaRPr lang="fr-FR" sz="9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12752">
                <a:tc rowSpan="3">
                  <a:txBody>
                    <a:bodyPr/>
                    <a:lstStyle/>
                    <a:p>
                      <a:endParaRPr lang="fr-FR" sz="900" dirty="0"/>
                    </a:p>
                  </a:txBody>
                  <a:tcPr marL="9872" marR="9872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33591">
                <a:tc vMerge="1">
                  <a:txBody>
                    <a:bodyPr/>
                    <a:lstStyle/>
                    <a:p>
                      <a:pPr rtl="0" fontAlgn="ctr"/>
                      <a:endParaRPr lang="fr-FR" sz="5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CAROTTES ET POIS CHICHES BIO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FACON TAJINE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SAUTÉ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BŒUF SAUCE TOMATE</a:t>
                      </a:r>
                    </a:p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ÉMINCÉ DE DINDE SAUCE MOUTARDE A </a:t>
                      </a:r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L’ANCIENNE</a:t>
                      </a:r>
                      <a:endParaRPr lang="fr-FR" sz="700" b="1" dirty="0" smtClean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dirty="0" smtClean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POISSON MSC SAUCE FAÇON PAELLA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PAIN PITA ET GARNITURE ( LAMELLE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KEBAB TOMATE – OIGNONS SAUCE BLANCHE)</a:t>
                      </a:r>
                    </a:p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9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3259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MÉLANGE HARICOTS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VERTS ET HARICOT BEURRE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POMMES DE TERRE RISSOLÉES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HARICOTS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BEURRES PERSILLÉS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</a:rPr>
                        <a:t>RIZ BIO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</a:rPr>
                        <a:t> FAÇON PAELLA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FRITES</a:t>
                      </a:r>
                      <a:r>
                        <a:rPr lang="fr-FR" sz="700" b="1" baseline="0" dirty="0" smtClean="0"/>
                        <a:t> AU FOUR</a:t>
                      </a:r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22218">
                <a:tc rowSpan="2"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2437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dirty="0" smtClean="0">
                          <a:effectLst/>
                          <a:latin typeface="Source Sans Pro"/>
                        </a:rPr>
                        <a:t>FROMAGE BLANC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SUISSE FRUITÉ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ST NECTAIRE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AOP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CHANTAILLOU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</a:rPr>
                        <a:t>VERRE DE LAIT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55333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KIW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I*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FRAISES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dirty="0" smtClean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MELON</a:t>
                      </a:r>
                      <a:r>
                        <a:rPr lang="fr-FR" sz="700" b="1" i="0" baseline="0" dirty="0" smtClean="0">
                          <a:solidFill>
                            <a:srgbClr val="000000"/>
                          </a:solidFill>
                          <a:effectLst/>
                          <a:latin typeface="Source Sans Pro"/>
                        </a:rPr>
                        <a:t> JAUNE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</a:t>
                      </a:r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PASTÈQUE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CAKE À LA VANILLE DU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CHEF (FARINE BIO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)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75428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8526">
                <a:tc>
                  <a:txBody>
                    <a:bodyPr/>
                    <a:lstStyle/>
                    <a:p>
                      <a:pPr rtl="0" fontAlgn="ctr"/>
                      <a:endParaRPr lang="fr-FR" sz="5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55333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lundi 29 </a:t>
                      </a:r>
                      <a:r>
                        <a:rPr lang="fr-FR" sz="700" b="1" baseline="0" dirty="0" err="1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mau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au vendredi 2 juin 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 smtClean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700" b="1" dirty="0" smtClean="0">
                          <a:effectLst/>
                        </a:rPr>
                        <a:t>MENU VÉGÉTARIEN</a:t>
                      </a:r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10667">
                <a:tc>
                  <a:txBody>
                    <a:bodyPr/>
                    <a:lstStyle/>
                    <a:p>
                      <a:pPr rtl="0" fontAlgn="ctr"/>
                      <a:endParaRPr lang="fr-FR" sz="5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PASTÈQUE</a:t>
                      </a:r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659A2A"/>
                          </a:solidFill>
                          <a:effectLst/>
                          <a:latin typeface="Source Sans Pro"/>
                        </a:rPr>
                        <a:t>BETTERAVES</a:t>
                      </a:r>
                      <a:r>
                        <a:rPr lang="fr-FR" sz="700" b="1" baseline="0" dirty="0" smtClean="0">
                          <a:solidFill>
                            <a:srgbClr val="659A2A"/>
                          </a:solidFill>
                          <a:effectLst/>
                          <a:latin typeface="Source Sans Pro"/>
                        </a:rPr>
                        <a:t> BIO VINAIGRETTE À L’AIL</a:t>
                      </a:r>
                      <a:endParaRPr lang="fr-FR" sz="700" b="1" dirty="0">
                        <a:solidFill>
                          <a:srgbClr val="659A2A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TOMATES VINAIGRETTE AU BASILIC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700" b="1" dirty="0" smtClean="0">
                          <a:effectLst/>
                          <a:latin typeface="Source Sans Pro"/>
                        </a:rPr>
                        <a:t>SALADE</a:t>
                      </a:r>
                      <a:r>
                        <a:rPr lang="pt-BR" sz="700" b="1" baseline="0" dirty="0" smtClean="0">
                          <a:effectLst/>
                          <a:latin typeface="Source Sans Pro"/>
                        </a:rPr>
                        <a:t> MÉLÉE VINAIGRETTE</a:t>
                      </a:r>
                      <a:endParaRPr lang="pt-B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52799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900" b="1" dirty="0" smtClean="0">
                          <a:solidFill>
                            <a:schemeClr val="bg1"/>
                          </a:solidFill>
                          <a:effectLst/>
                        </a:rPr>
                        <a:t>JUIN</a:t>
                      </a:r>
                      <a:r>
                        <a:rPr lang="fr-FR" sz="9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fr-FR" sz="9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FÉRIÉ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HACHÉ</a:t>
                      </a:r>
                      <a:r>
                        <a:rPr lang="fr-FR" sz="700" b="1" baseline="0" dirty="0" smtClean="0"/>
                        <a:t> DE BŒUF À LA FONDUE </a:t>
                      </a:r>
                      <a:r>
                        <a:rPr lang="fr-FR" sz="700" b="1" baseline="0" dirty="0" smtClean="0"/>
                        <a:t>D’OIGNONS</a:t>
                      </a:r>
                      <a:endParaRPr lang="fr-FR" sz="700" b="1" baseline="0" dirty="0" smtClean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FILET DE MERLU BLANC MS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 SAUCE AUX OLIVES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E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JAMBON BLANC </a:t>
                      </a:r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LR</a:t>
                      </a:r>
                      <a:endParaRPr lang="fr-FR" sz="700" b="1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E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PASTASOTTO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AUX COURGETTES ET FROMAGE AIL ET FINES HERBES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0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700" b="1" dirty="0" smtClean="0">
                          <a:solidFill>
                            <a:srgbClr val="659A2A"/>
                          </a:solidFill>
                        </a:rPr>
                        <a:t>HARICOTS VERTS</a:t>
                      </a:r>
                      <a:r>
                        <a:rPr lang="fr-FR" sz="700" b="1" baseline="0" dirty="0" smtClean="0">
                          <a:solidFill>
                            <a:srgbClr val="659A2A"/>
                          </a:solidFill>
                        </a:rPr>
                        <a:t> BIO</a:t>
                      </a:r>
                      <a:endParaRPr lang="fr-FR" sz="700" b="1" dirty="0">
                        <a:solidFill>
                          <a:srgbClr val="659A2A"/>
                        </a:solidFill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RIZ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PURÉE DE POMMES DE TERRE*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</a:rPr>
                        <a:t>COQUILLETTES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1066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dirty="0" smtClean="0">
                          <a:solidFill>
                            <a:schemeClr val="bg1"/>
                          </a:solidFill>
                          <a:effectLst/>
                        </a:rPr>
                        <a:t>MAI</a:t>
                      </a:r>
                      <a:endParaRPr lang="fr-FR" sz="9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fr-FR" sz="700" b="1" dirty="0">
                        <a:solidFill>
                          <a:srgbClr val="659A2A"/>
                        </a:solidFill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155333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YAOURT</a:t>
                      </a:r>
                      <a:r>
                        <a:rPr lang="fr-FR" sz="700" b="1" baseline="0" dirty="0" smtClean="0"/>
                        <a:t> SUCRÉ</a:t>
                      </a:r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TOMME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BLANCHE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VACHE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QUI RIT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MIMOLETTE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10667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GAUFRE LIÉGEOISE</a:t>
                      </a:r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PÈCHE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MOUSSE AU CHOCOLAT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COMPOTE FRAICHE POMME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FRAMBOISE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</a:tr>
              <a:tr h="330621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 smtClean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24" y="-1924"/>
            <a:ext cx="7559999" cy="10693744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3"/>
          <p:cNvSpPr/>
          <p:nvPr/>
        </p:nvSpPr>
        <p:spPr>
          <a:xfrm>
            <a:off x="839001" y="763677"/>
            <a:ext cx="631666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600" b="1" dirty="0" smtClean="0"/>
              <a:t>MENUS SCOLAIRE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fr-FR" sz="1600" b="1" dirty="0" smtClean="0"/>
              <a:t>du lundi 5 au vendredi 30 juin 2023 </a:t>
            </a:r>
            <a:endParaRPr sz="1600" b="1" i="0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401475"/>
              </p:ext>
            </p:extLst>
          </p:nvPr>
        </p:nvGraphicFramePr>
        <p:xfrm>
          <a:off x="956051" y="1433780"/>
          <a:ext cx="6245509" cy="2250567"/>
        </p:xfrm>
        <a:graphic>
          <a:graphicData uri="http://schemas.openxmlformats.org/drawingml/2006/table">
            <a:tbl>
              <a:tblPr/>
              <a:tblGrid>
                <a:gridCol w="275446"/>
                <a:gridCol w="275446"/>
                <a:gridCol w="1126544"/>
                <a:gridCol w="1111895"/>
                <a:gridCol w="1141193"/>
                <a:gridCol w="1188441"/>
                <a:gridCol w="1126544"/>
              </a:tblGrid>
              <a:tr h="168249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C0F9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0F9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F9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0F9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C0F9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 smtClean="0">
                          <a:solidFill>
                            <a:schemeClr val="bg1"/>
                          </a:solidFill>
                          <a:effectLst/>
                        </a:rPr>
                        <a:t>LUNDI</a:t>
                      </a:r>
                      <a:endParaRPr lang="fr-FR" sz="6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>
                          <a:solidFill>
                            <a:schemeClr val="bg1"/>
                          </a:solidFill>
                          <a:effectLst/>
                        </a:rPr>
                        <a:t>MARDI</a:t>
                      </a: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 smtClean="0">
                          <a:solidFill>
                            <a:schemeClr val="bg1"/>
                          </a:solidFill>
                          <a:effectLst/>
                          <a:latin typeface="Source Sans Pro"/>
                        </a:rPr>
                        <a:t>MERCREDI</a:t>
                      </a:r>
                      <a:endParaRPr lang="fr-FR" sz="600" b="1" dirty="0">
                        <a:solidFill>
                          <a:schemeClr val="bg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>
                          <a:solidFill>
                            <a:schemeClr val="bg1"/>
                          </a:solidFill>
                          <a:effectLst/>
                        </a:rPr>
                        <a:t>JEUDI</a:t>
                      </a: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600" b="1" dirty="0">
                          <a:solidFill>
                            <a:schemeClr val="bg1"/>
                          </a:solidFill>
                          <a:effectLst/>
                          <a:latin typeface="Source Sans Pro"/>
                        </a:rPr>
                        <a:t>VENDREDI</a:t>
                      </a: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</a:tr>
              <a:tr h="128499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fr-FR" sz="8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JUIN</a:t>
                      </a:r>
                      <a:endParaRPr lang="fr-FR" sz="8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48CA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0F9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8CA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 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lundi 5 juin au vendredi 9 JUIN 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vert="vert270" anchor="ctr">
                    <a:lnL w="9525" cap="flat" cmpd="sng" algn="ctr">
                      <a:solidFill>
                        <a:srgbClr val="48CA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 smtClean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3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3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3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603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8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u="none" dirty="0" smtClean="0">
                          <a:effectLst/>
                          <a:latin typeface="Source Sans Pro"/>
                        </a:rPr>
                        <a:t>MENU</a:t>
                      </a:r>
                      <a:r>
                        <a:rPr lang="fr-FR" sz="700" b="1" u="none" baseline="0" dirty="0" smtClean="0">
                          <a:effectLst/>
                          <a:latin typeface="Source Sans Pro"/>
                        </a:rPr>
                        <a:t> VÉGÉTARIEN</a:t>
                      </a:r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8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3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REPAS</a:t>
                      </a:r>
                      <a:r>
                        <a:rPr lang="fr-FR" sz="700" b="1" baseline="0" dirty="0" smtClean="0">
                          <a:effectLst/>
                        </a:rPr>
                        <a:t> FROID</a:t>
                      </a:r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3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3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854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CHOU FLEUR CE2 VINAIGRETTE COCKTAIL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8C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TABOULÉ À LA MENTHE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C88C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7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MELON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D7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CONCOMBRE VINAIGRTTE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FROMAGE BLANC CIBOULETTE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60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TARTINADE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AUX OEUFS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C88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7728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</a:rPr>
                        <a:t>SAUTÉ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DE PORC IGP SAUCE 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CURRY</a:t>
                      </a:r>
                      <a:endParaRPr lang="fr-FR" sz="700" b="1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8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BEIGNET</a:t>
                      </a:r>
                      <a:r>
                        <a:rPr lang="fr-FR" sz="700" b="1" baseline="0" dirty="0" smtClean="0"/>
                        <a:t> DE CALAMAR SAUCE TARTARE</a:t>
                      </a:r>
                      <a:endParaRPr lang="fr-FR" sz="700" b="1" dirty="0"/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608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3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PAUPIETTES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VEAU SAUCE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PROVENCALE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3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3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PIZZA TOMATE MOZZA ET EMMENTAL BIO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3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SAUTÉ DE BŒUF </a:t>
                      </a:r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FROID</a:t>
                      </a:r>
                      <a:endParaRPr lang="fr-FR" sz="700" b="1" dirty="0" smtClean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1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8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6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</a:rPr>
                        <a:t>PETITS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</a:rPr>
                        <a:t> POIS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8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POMMES</a:t>
                      </a:r>
                      <a:r>
                        <a:rPr lang="fr-FR" sz="700" b="1" baseline="0" dirty="0" smtClean="0"/>
                        <a:t> DE TERRES PERSILLÉES</a:t>
                      </a:r>
                      <a:endParaRPr lang="fr-FR" sz="700" b="1" dirty="0"/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E08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RIZ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1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VERTE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41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67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DE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PENNE OLIVE MAIS TOMATE VINAIGRETTE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3067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2C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6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CANCOILLOTTE</a:t>
                      </a:r>
                      <a:r>
                        <a:rPr lang="fr-FR" sz="700" b="1" baseline="0" dirty="0" smtClean="0">
                          <a:effectLst/>
                        </a:rPr>
                        <a:t> IGP</a:t>
                      </a:r>
                      <a:endParaRPr lang="fr-FR" sz="7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8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FROMAGE BLANC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8B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PETIT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MOULÉ NATURE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988E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8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CRÈME ANGLAISE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B08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5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EDAM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30C5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256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</a:rPr>
                        <a:t>BEIGNET AUX POMMES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ABRICOT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CRÈME DESSERT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VANILLE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GATEAU AU CHOCOLAT DU CHEF (FARINE BIO)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NECTARINE BLANCHE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5699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48CAD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10474" marR="10474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331010"/>
              </p:ext>
            </p:extLst>
          </p:nvPr>
        </p:nvGraphicFramePr>
        <p:xfrm>
          <a:off x="961653" y="3701492"/>
          <a:ext cx="6259847" cy="6442964"/>
        </p:xfrm>
        <a:graphic>
          <a:graphicData uri="http://schemas.openxmlformats.org/drawingml/2006/table">
            <a:tbl>
              <a:tblPr/>
              <a:tblGrid>
                <a:gridCol w="276078"/>
                <a:gridCol w="276078"/>
                <a:gridCol w="1129130"/>
                <a:gridCol w="1129130"/>
                <a:gridCol w="1129130"/>
                <a:gridCol w="1191171"/>
                <a:gridCol w="1129130"/>
              </a:tblGrid>
              <a:tr h="262331">
                <a:tc>
                  <a:txBody>
                    <a:bodyPr/>
                    <a:lstStyle/>
                    <a:p>
                      <a:pPr algn="ctr" rtl="0" fontAlgn="ctr"/>
                      <a:endParaRPr lang="fr-FR" sz="8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 lundi 12  au vendredi 16  juin  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2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D2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i="0" u="none" strike="noStrike" cap="none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  <a:ea typeface="+mn-ea"/>
                          <a:cs typeface="+mn-cs"/>
                          <a:sym typeface="Arial"/>
                        </a:rPr>
                        <a:t>REPAS FROID</a:t>
                      </a:r>
                      <a:endParaRPr lang="fr-FR" sz="700" b="1" i="0" u="none" strike="noStrike" cap="none" dirty="0">
                        <a:solidFill>
                          <a:schemeClr val="tx1"/>
                        </a:solidFill>
                        <a:effectLst/>
                        <a:latin typeface="Source Sans Pro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u="none" dirty="0" smtClean="0">
                          <a:effectLst/>
                          <a:latin typeface="Source Sans Pro"/>
                        </a:rPr>
                        <a:t>MENU VÉGÉTARIEN</a:t>
                      </a:r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59460">
                <a:tc rowSpan="2">
                  <a:txBody>
                    <a:bodyPr/>
                    <a:lstStyle/>
                    <a:p>
                      <a:endParaRPr lang="fr-FR" dirty="0"/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BETTERAVES BIO VINAIGRETTE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51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TOMATES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VINAIGRETTE À L’HUILE D’OLIVE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51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PASTÈQUE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SALADE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DE PERLES POIVRON TOMATE VINAIGRETTE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SALADE ICEBERG VINAIIGRETTE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BALSAMIIQUE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124343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FILET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COLIN MSC SAUCE NAPOLITAINE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BOULETTES AU BŒUF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SAUCE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PAPRIKA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DD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ÉMINCÉ DE POULET FROID SAUCE </a:t>
                      </a:r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BLANCHE</a:t>
                      </a:r>
                      <a:endParaRPr lang="fr-FR" sz="700" b="1" dirty="0" smtClean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DE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FILET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POULET SAUCE AU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THYM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GRATIN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GNOCCHIS À LA PROVENCALE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2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3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33060"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SEMOULE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HARICOTS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VERTS BIO À L’AIL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DE RIZ IGP TOMATE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MAIS VINAIGRETTE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COURGETTES BÉCHAMEL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69716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6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7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BRIE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LOCAL PATURAGE COMTOIS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YAOURT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RÉGIONAL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RÉGAL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DES MOINES PATURAGE COMTOIS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DF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ST NECTAIRE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AOP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CANCOILLOTTE IGP</a:t>
                      </a: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C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PÊCHE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DONUTS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COMPOTE FRAICHE POMME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FRAISE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NECTARINE JAUNE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FLAN AU CHOCOLAT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</a:tr>
              <a:tr h="232598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81887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lundi 19 au vendredi 23 </a:t>
                      </a:r>
                      <a:r>
                        <a:rPr lang="fr-FR" sz="700" b="1" baseline="0" dirty="0" err="1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jjuin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sng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sng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1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2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74995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MENU VÉGÉTARIEN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CC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E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700" b="1" dirty="0" smtClean="0"/>
                        <a:t>LA PROVENCE</a:t>
                      </a:r>
                      <a:endParaRPr lang="fr-FR" sz="700" b="1" dirty="0"/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940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900" b="1" dirty="0" smtClean="0">
                          <a:solidFill>
                            <a:schemeClr val="bg1"/>
                          </a:solidFill>
                          <a:effectLst/>
                        </a:rPr>
                        <a:t>JUIN</a:t>
                      </a:r>
                    </a:p>
                    <a:p>
                      <a:pPr algn="ctr" rtl="0" fontAlgn="ctr"/>
                      <a:r>
                        <a:rPr lang="fr-FR" sz="900" b="1" baseline="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fr-FR" sz="9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SALADE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DE RISONI MAIS VINAIGRETTE  À L’ÉCHALOTE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MACÉDOINE DE LÉGUMES VINAIGRETTE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FROMAGE BLANC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18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MELON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3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SALADE FAÇON NICOISE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6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RADIS ROSE FROMAGE BLANC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407315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NORMANDIN DE VEAU SAUCE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BLANQUETTE</a:t>
                      </a:r>
                      <a:endParaRPr lang="fr-FR" sz="700" b="1" baseline="0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OMELETTE DU CHEF SAUCE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TOMATE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40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POISSON BLANC MEUNIÈRE CITRON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44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RISOTTO CAMARGUAIS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ET EGRÉNÉ DE BŒUF</a:t>
                      </a:r>
                    </a:p>
                    <a:p>
                      <a:pPr algn="ctr" rtl="0" fontAlgn="ctr"/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Alter : RISOTTO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QUICHE FRANC-COMTOISE</a:t>
                      </a:r>
                    </a:p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49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4259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HARICOTS BEURRE PERSILLÉS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POMMES DE TERRE RISSOLÉES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5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RATATOUILLE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A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SALADE</a:t>
                      </a:r>
                      <a:r>
                        <a:rPr lang="fr-FR" sz="700" b="1" baseline="0" dirty="0" smtClean="0">
                          <a:effectLst/>
                        </a:rPr>
                        <a:t> VERTE VINAIGRETTE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4C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4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266321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ROUDOU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CANCOILLOTTE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IGP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FROMAGE BLANC VRAC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BUCHETTE DE LAIT MÉLANGÉ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F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</a:rPr>
                        <a:t>ST NECTAIRE AOP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47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0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CRÈME DESSERT CHOCOLAT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ABRICOT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BEIGNET FRAMBOISE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CAKE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À LA FLEUR D’ORANGER DU CHEF (FARINE BIO)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PÊCHE</a:t>
                      </a:r>
                      <a:endParaRPr lang="fr-FR" sz="700" b="1" baseline="0" dirty="0" smtClean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  <a:p>
                      <a:pPr algn="ctr" rtl="0" fontAlgn="ctr"/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3043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25328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du</a:t>
                      </a:r>
                      <a:r>
                        <a:rPr lang="fr-FR" sz="700" b="1" baseline="0" dirty="0" smtClean="0">
                          <a:solidFill>
                            <a:srgbClr val="FFFFFF"/>
                          </a:solidFill>
                          <a:effectLst/>
                          <a:latin typeface="Source Sans Pro"/>
                        </a:rPr>
                        <a:t> lundi 26 au  vendredi 30 juin 2023</a:t>
                      </a:r>
                      <a:endParaRPr lang="fr-FR" sz="700" b="1" dirty="0">
                        <a:solidFill>
                          <a:srgbClr val="FFFFFF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vert="vert27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MENU</a:t>
                      </a:r>
                      <a:r>
                        <a:rPr lang="fr-FR" sz="700" b="1" baseline="0" dirty="0" smtClean="0">
                          <a:effectLst/>
                        </a:rPr>
                        <a:t> VÉGÉTARIEN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8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MENU</a:t>
                      </a:r>
                      <a:r>
                        <a:rPr lang="fr-FR" sz="700" b="1" baseline="0" dirty="0" smtClean="0">
                          <a:effectLst/>
                        </a:rPr>
                        <a:t> VÉGÉTARIEN</a:t>
                      </a:r>
                      <a:endParaRPr lang="fr-FR" sz="700" b="1" dirty="0" smtClean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48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u="none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8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8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 b="1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CAROTTES* RAPÉES VINAIGRETTE AU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XERES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TABOULÉ À LA MENTHE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60C7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CAKE AU </a:t>
                      </a:r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CHORIZO</a:t>
                      </a:r>
                      <a:endParaRPr lang="fr-FR" sz="700" b="1" dirty="0" smtClean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30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TOMATE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VINAIGRETTE BALSAMIQUE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30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700" b="1" dirty="0" smtClean="0">
                          <a:effectLst/>
                          <a:latin typeface="Source Sans Pro"/>
                        </a:rPr>
                        <a:t>CONCOMBRE</a:t>
                      </a:r>
                      <a:r>
                        <a:rPr lang="pt-BR" sz="700" b="1" baseline="0" dirty="0" smtClean="0">
                          <a:effectLst/>
                          <a:latin typeface="Source Sans Pro"/>
                        </a:rPr>
                        <a:t> VINAIGRETTE AUX FINES HERBES</a:t>
                      </a:r>
                      <a:endParaRPr lang="pt-B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B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8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RAVIOLIS AU BOEUF</a:t>
                      </a:r>
                    </a:p>
                    <a:p>
                      <a:pPr algn="ctr" rtl="0" fontAlgn="ctr"/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CORDON BLEU DE </a:t>
                      </a:r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VOLAILLE</a:t>
                      </a:r>
                      <a:endParaRPr lang="fr-FR" sz="700" b="1" dirty="0" smtClean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SAUTÉ DE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BŒUF SAUCE 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CURCUMA</a:t>
                      </a:r>
                      <a:endParaRPr lang="fr-FR" sz="700" b="1" baseline="0" dirty="0" smtClean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B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E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SALADE POMMES DE TERRE ŒUFS DURS CORNICHON SAUCE À L’ÉCHALOTE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E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BEIGNETS DE CALAMAR</a:t>
                      </a:r>
                      <a:r>
                        <a:rPr lang="fr-FR" sz="700" b="1" baseline="0" dirty="0" smtClean="0">
                          <a:effectLst/>
                          <a:latin typeface="Source Sans Pro"/>
                        </a:rPr>
                        <a:t> SAUCE TARTARE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CA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0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COURGETTES</a:t>
                      </a:r>
                      <a:r>
                        <a:rPr lang="fr-FR" sz="700" b="1" baseline="0" dirty="0" smtClean="0">
                          <a:effectLst/>
                        </a:rPr>
                        <a:t> SAUTÉES À LA TOMATE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9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8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TORSADES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98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42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</a:rPr>
                        <a:t>HARICOTS VERTS PERSILLÉS</a:t>
                      </a:r>
                      <a:endParaRPr lang="fr-FR" sz="700" b="1" dirty="0">
                        <a:effectLst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0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6043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CANTAL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AOP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VACHE QUI RIT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E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EMMENTAL BIO RAPÉ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E0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GOUDA BIO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FROMAGE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BLANC VRAC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C8450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8CDE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</a:tr>
              <a:tr h="313320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FLAN AU CHOCOLAT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effectLst/>
                          <a:latin typeface="Source Sans Pro"/>
                        </a:rPr>
                        <a:t>PÊCHE</a:t>
                      </a:r>
                      <a:endParaRPr lang="fr-FR" sz="7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NECTARINE BLANCE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COMPOTE</a:t>
                      </a:r>
                      <a:r>
                        <a:rPr lang="fr-FR" sz="700" b="1" baseline="0" dirty="0" smtClean="0">
                          <a:solidFill>
                            <a:schemeClr val="tx1"/>
                          </a:solidFill>
                          <a:effectLst/>
                          <a:latin typeface="Source Sans Pro"/>
                        </a:rPr>
                        <a:t> DU CHEF POMME CASSIS</a:t>
                      </a:r>
                      <a:endParaRPr lang="fr-FR" sz="700" b="1" dirty="0">
                        <a:solidFill>
                          <a:schemeClr val="tx1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92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700" b="1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CLAFOUTIS DU</a:t>
                      </a:r>
                      <a:r>
                        <a:rPr lang="fr-FR" sz="700" b="1" baseline="0" dirty="0" smtClean="0">
                          <a:solidFill>
                            <a:srgbClr val="336600"/>
                          </a:solidFill>
                          <a:effectLst/>
                          <a:latin typeface="Source Sans Pro"/>
                        </a:rPr>
                        <a:t> CHEF AUX CERISES (FARINE BIO)</a:t>
                      </a:r>
                      <a:endParaRPr lang="fr-FR" sz="700" b="1" dirty="0">
                        <a:solidFill>
                          <a:srgbClr val="336600"/>
                        </a:solidFill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9488">
                <a:tc>
                  <a:txBody>
                    <a:bodyPr/>
                    <a:lstStyle/>
                    <a:p>
                      <a:pPr rtl="0" fontAlgn="ctr"/>
                      <a:endParaRPr lang="fr-FR" sz="50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33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</a:endParaRPr>
                    </a:p>
                  </a:txBody>
                  <a:tcPr marL="9872" marR="9872" marT="0" marB="0" anchor="ctr">
                    <a:lnL>
                      <a:noFill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600" b="1" dirty="0">
                        <a:effectLst/>
                        <a:latin typeface="Source Sans Pro"/>
                      </a:endParaRPr>
                    </a:p>
                  </a:txBody>
                  <a:tcPr marL="9872" marR="9872" marT="0" marB="0" anchor="ctr">
                    <a:lnL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59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</TotalTime>
  <Words>805</Words>
  <Application>Microsoft Office PowerPoint</Application>
  <PresentationFormat>Personnalisé</PresentationFormat>
  <Paragraphs>222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Simple Light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Theret Audrey</dc:creator>
  <cp:lastModifiedBy>tabelau repas du 1/09 au 30/09</cp:lastModifiedBy>
  <cp:revision>74</cp:revision>
  <cp:lastPrinted>2023-03-29T06:42:45Z</cp:lastPrinted>
  <dcterms:modified xsi:type="dcterms:W3CDTF">2023-04-24T09:17:57Z</dcterms:modified>
</cp:coreProperties>
</file>